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9" r:id="rId4"/>
    <p:sldId id="326" r:id="rId5"/>
    <p:sldId id="327" r:id="rId6"/>
    <p:sldId id="328" r:id="rId7"/>
    <p:sldId id="258" r:id="rId8"/>
    <p:sldId id="317" r:id="rId9"/>
    <p:sldId id="320" r:id="rId10"/>
    <p:sldId id="321" r:id="rId11"/>
    <p:sldId id="322" r:id="rId12"/>
    <p:sldId id="261" r:id="rId13"/>
    <p:sldId id="323" r:id="rId14"/>
    <p:sldId id="324" r:id="rId15"/>
    <p:sldId id="274" r:id="rId16"/>
    <p:sldId id="329" r:id="rId17"/>
    <p:sldId id="330" r:id="rId18"/>
    <p:sldId id="298" r:id="rId19"/>
    <p:sldId id="331" r:id="rId20"/>
    <p:sldId id="264" r:id="rId21"/>
    <p:sldId id="292" r:id="rId22"/>
    <p:sldId id="299" r:id="rId23"/>
    <p:sldId id="265" r:id="rId24"/>
    <p:sldId id="291" r:id="rId25"/>
    <p:sldId id="300" r:id="rId26"/>
    <p:sldId id="266" r:id="rId27"/>
    <p:sldId id="301" r:id="rId28"/>
    <p:sldId id="267" r:id="rId29"/>
    <p:sldId id="302" r:id="rId30"/>
    <p:sldId id="268" r:id="rId31"/>
    <p:sldId id="269" r:id="rId32"/>
    <p:sldId id="303" r:id="rId33"/>
    <p:sldId id="305" r:id="rId34"/>
    <p:sldId id="271" r:id="rId35"/>
    <p:sldId id="290" r:id="rId36"/>
    <p:sldId id="325" r:id="rId37"/>
    <p:sldId id="304" r:id="rId38"/>
    <p:sldId id="273" r:id="rId39"/>
    <p:sldId id="315" r:id="rId40"/>
    <p:sldId id="283" r:id="rId41"/>
    <p:sldId id="275" r:id="rId42"/>
    <p:sldId id="333" r:id="rId43"/>
    <p:sldId id="332" r:id="rId44"/>
    <p:sldId id="284" r:id="rId45"/>
    <p:sldId id="334" r:id="rId46"/>
    <p:sldId id="335" r:id="rId47"/>
    <p:sldId id="336" r:id="rId48"/>
    <p:sldId id="296" r:id="rId49"/>
    <p:sldId id="338" r:id="rId50"/>
    <p:sldId id="339" r:id="rId51"/>
    <p:sldId id="340" r:id="rId52"/>
    <p:sldId id="341" r:id="rId53"/>
    <p:sldId id="342" r:id="rId54"/>
    <p:sldId id="281" r:id="rId55"/>
    <p:sldId id="314" r:id="rId56"/>
    <p:sldId id="306" r:id="rId57"/>
    <p:sldId id="337" r:id="rId58"/>
    <p:sldId id="30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4" autoAdjust="0"/>
    <p:restoredTop sz="91877" autoAdjust="0"/>
  </p:normalViewPr>
  <p:slideViewPr>
    <p:cSldViewPr snapToObjects="1">
      <p:cViewPr>
        <p:scale>
          <a:sx n="110" d="100"/>
          <a:sy n="110" d="100"/>
        </p:scale>
        <p:origin x="-194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8">120-19,'0'0</inkml:trace>
  <inkml:trace contextRef="#ctx0" brushRef="#br0" timeOffset="5583.9872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s-US" baseline="0" dirty="0" err="1" smtClean="0"/>
              <a:t>Senses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we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don’t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even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posess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19-Oct-14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8"/>
            <a:ext cx="4382428" cy="658636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4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4" y="85857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6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0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7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0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5" y="2057401"/>
            <a:ext cx="2230245" cy="311660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0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009412" y="1742874"/>
            <a:ext cx="2077188" cy="157182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59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399" y="1226419"/>
            <a:ext cx="800101" cy="90405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 flipV="1">
            <a:off x="2057400" y="2286000"/>
            <a:ext cx="3543300" cy="93027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5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9"/>
            <a:ext cx="1206500" cy="208438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429000" y="3259725"/>
            <a:ext cx="3657602" cy="61594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1" y="4114800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299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0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0" y="171450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428875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314325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" y="3857625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" y="457200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0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499" y="114301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499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0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0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6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3992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4"/>
    </mc:Choice>
    <mc:Fallback xmlns=""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8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8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8"/>
            <a:ext cx="3020308" cy="51658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3" y="1600200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8"/>
            <a:ext cx="3020308" cy="51658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3" y="1600200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2057400"/>
            <a:ext cx="4164170" cy="461508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4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2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3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 Proximity sensing: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i Temperature sensing: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ii Mobile sensors: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context</a:t>
            </a:r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10992" r="9954" b="23057"/>
          <a:stretch/>
        </p:blipFill>
        <p:spPr>
          <a:xfrm>
            <a:off x="4553939" y="5393666"/>
            <a:ext cx="2257245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6987396" y="4800600"/>
            <a:ext cx="2038071" cy="1964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5253" b="22336"/>
          <a:stretch/>
        </p:blipFill>
        <p:spPr>
          <a:xfrm>
            <a:off x="6987396" y="3565141"/>
            <a:ext cx="2038071" cy="11362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564866"/>
            <a:ext cx="2257245" cy="16929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674190" y="4296661"/>
            <a:ext cx="1716655" cy="24686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564866"/>
            <a:ext cx="2400300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6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00" y="118533"/>
            <a:ext cx="3157799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5900" y="3609509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943" y="157118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6400800" y="2138477"/>
            <a:ext cx="1485900" cy="376123"/>
          </a:xfrm>
          <a:prstGeom prst="wedgeEllipseCallout">
            <a:avLst>
              <a:gd name="adj1" fmla="val -33408"/>
              <a:gd name="adj2" fmla="val -174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6300" y="3423178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372350" y="211033"/>
            <a:ext cx="1485900" cy="376123"/>
          </a:xfrm>
          <a:prstGeom prst="wedgeEllipseCallout">
            <a:avLst>
              <a:gd name="adj1" fmla="val 7811"/>
              <a:gd name="adj2" fmla="val 199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0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3543300"/>
            <a:ext cx="4262284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7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7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</a:t>
            </a:r>
            <a:r>
              <a:rPr lang="en-US" sz="2000" dirty="0" smtClean="0">
                <a:latin typeface="Anime Ace 2.0 BB" pitchFamily="50" charset="0"/>
              </a:rPr>
              <a:t>Phase </a:t>
            </a:r>
            <a:r>
              <a:rPr lang="en-US" sz="2000" dirty="0" smtClean="0">
                <a:latin typeface="Anime Ace 2.0 BB" pitchFamily="50" charset="0"/>
              </a:rPr>
              <a:t>two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0" y="3543300"/>
            <a:ext cx="455172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998" y="2833777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898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</a:t>
            </a:r>
            <a:r>
              <a:rPr lang="en-US" sz="2000" dirty="0" smtClean="0">
                <a:latin typeface="Anime Ace 2.0 BB" pitchFamily="50" charset="0"/>
              </a:rPr>
              <a:t>phase </a:t>
            </a:r>
            <a:r>
              <a:rPr lang="en-US" sz="2000" dirty="0" smtClean="0">
                <a:latin typeface="Anime Ace 2.0 BB" pitchFamily="50" charset="0"/>
              </a:rPr>
              <a:t>three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0" y="3543300"/>
            <a:ext cx="4262284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8998" y="2833777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23416" r="3149" b="50788"/>
          <a:stretch/>
        </p:blipFill>
        <p:spPr bwMode="auto">
          <a:xfrm>
            <a:off x="2971801" y="114300"/>
            <a:ext cx="605789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62533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</a:t>
            </a:r>
            <a:r>
              <a:rPr lang="en-US" sz="1100" dirty="0" smtClean="0">
                <a:latin typeface="Anime Ace 2.0 BB" pitchFamily="50" charset="0"/>
              </a:rPr>
              <a:t>sensor </a:t>
            </a:r>
            <a:r>
              <a:rPr lang="en-US" sz="1100" dirty="0" smtClean="0">
                <a:latin typeface="Anime Ace 2.0 BB" pitchFamily="50" charset="0"/>
              </a:rPr>
              <a:t>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</a:t>
            </a:r>
            <a:r>
              <a:rPr lang="en-US" sz="1100" dirty="0" smtClean="0">
                <a:latin typeface="Anime Ace 2.0 BB" pitchFamily="50" charset="0"/>
              </a:rPr>
              <a:t>transducers creates feedback on the forehead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930" y="370029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900" y="4403157"/>
            <a:ext cx="215316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times, 6 times with visual feedback.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</a:t>
            </a:r>
            <a:r>
              <a:rPr lang="en-US" sz="2000" dirty="0" smtClean="0">
                <a:latin typeface="Anime Ace 2.0 BB" pitchFamily="50" charset="0"/>
              </a:rPr>
              <a:t>ii:</a:t>
            </a:r>
            <a:endParaRPr lang="en-US" sz="2000" dirty="0" smtClean="0">
              <a:latin typeface="Anime Ace 2.0 BB" pitchFamily="50" charset="0"/>
            </a:endParaRP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</a:t>
            </a:r>
            <a:r>
              <a:rPr lang="en-US" sz="2000" dirty="0" smtClean="0">
                <a:latin typeface="Anime Ace 2.0 BB" pitchFamily="50" charset="0"/>
              </a:rPr>
              <a:t>of second user study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051050"/>
            <a:ext cx="5840413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</a:t>
            </a:r>
            <a:r>
              <a:rPr lang="en-US" sz="2000" dirty="0" smtClean="0">
                <a:latin typeface="Anime Ace 2.0 BB" pitchFamily="50" charset="0"/>
              </a:rPr>
              <a:t>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54763"/>
              </p:ext>
            </p:extLst>
          </p:nvPr>
        </p:nvGraphicFramePr>
        <p:xfrm>
          <a:off x="5257800" y="4392223"/>
          <a:ext cx="3437889" cy="1271778"/>
        </p:xfrm>
        <a:graphic>
          <a:graphicData uri="http://schemas.openxmlformats.org/drawingml/2006/table">
            <a:tbl>
              <a:tblPr firstCol="1" bandRow="1"/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365F9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 and Accuracy of the last 6 turns,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first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58.01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66.67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Second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50.22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83.33%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01701"/>
              </p:ext>
            </p:extLst>
          </p:nvPr>
        </p:nvGraphicFramePr>
        <p:xfrm>
          <a:off x="571500" y="1837182"/>
          <a:ext cx="3437889" cy="1271778"/>
        </p:xfrm>
        <a:graphic>
          <a:graphicData uri="http://schemas.openxmlformats.org/drawingml/2006/table">
            <a:tbl>
              <a:tblPr firstCol="1" bandRow="1"/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365F9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 and Accuracy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first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72.22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Second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54.39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85.42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12785"/>
              </p:ext>
            </p:extLst>
          </p:nvPr>
        </p:nvGraphicFramePr>
        <p:xfrm>
          <a:off x="5257800" y="1714500"/>
          <a:ext cx="3437889" cy="1517142"/>
        </p:xfrm>
        <a:graphic>
          <a:graphicData uri="http://schemas.openxmlformats.org/drawingml/2006/table">
            <a:tbl>
              <a:tblPr firstCol="1" bandRow="1"/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365F9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 and Accuracy of the no feedback portion,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first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58.01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64.86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Second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62.82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87.50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57768"/>
              </p:ext>
            </p:extLst>
          </p:nvPr>
        </p:nvGraphicFramePr>
        <p:xfrm>
          <a:off x="571500" y="4392223"/>
          <a:ext cx="3437889" cy="1050290"/>
        </p:xfrm>
        <a:graphic>
          <a:graphicData uri="http://schemas.openxmlformats.org/drawingml/2006/table">
            <a:tbl>
              <a:tblPr firstCol="1" bandRow="1"/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365F9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57.99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80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59.93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75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3" y="342900"/>
            <a:ext cx="430981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</a:t>
            </a:r>
            <a:r>
              <a:rPr lang="en-US" sz="2000" dirty="0" smtClean="0">
                <a:latin typeface="Anime Ace 2.0 BB" pitchFamily="50" charset="0"/>
              </a:rPr>
              <a:t>iii:</a:t>
            </a:r>
            <a:endParaRPr lang="en-US" sz="2000" dirty="0" smtClean="0">
              <a:latin typeface="Anime Ace 2.0 BB" pitchFamily="50" charset="0"/>
            </a:endParaRP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1800" y="114300"/>
            <a:ext cx="60579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19431" y="2743200"/>
            <a:ext cx="37719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7700" y="5715000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  <a:endParaRPr lang="en-US" sz="1100" dirty="0" smtClean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750" y="3771900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  <a:endParaRPr lang="en-US" sz="1100" dirty="0" smtClean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1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3" y="114300"/>
            <a:ext cx="5257800" cy="5257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6630" y="287074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freshener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9100" y="2556449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Is modified to respond to the </a:t>
            </a:r>
            <a:r>
              <a:rPr lang="en-US" sz="1100" dirty="0" err="1" smtClean="0">
                <a:latin typeface="Anime Ace 2.0 BB" pitchFamily="50" charset="0"/>
              </a:rPr>
              <a:t>foodcam</a:t>
            </a:r>
            <a:r>
              <a:rPr lang="en-US" sz="1100" dirty="0" smtClean="0">
                <a:latin typeface="Anime Ace 2.0 BB" pitchFamily="50" charset="0"/>
              </a:rPr>
              <a:t> feed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299" y="114300"/>
            <a:ext cx="3314701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68743" y="232285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1006614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100" y="23507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6400800" y="2138477"/>
            <a:ext cx="1485900" cy="376123"/>
          </a:xfrm>
          <a:prstGeom prst="wedgeEllipseCallout">
            <a:avLst>
              <a:gd name="adj1" fmla="val -33408"/>
              <a:gd name="adj2" fmla="val -174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372350" y="211033"/>
            <a:ext cx="1485900" cy="376123"/>
          </a:xfrm>
          <a:prstGeom prst="wedgeEllipseCallout">
            <a:avLst>
              <a:gd name="adj1" fmla="val 7811"/>
              <a:gd name="adj2" fmla="val 199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287074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6400800" y="2138477"/>
            <a:ext cx="1485900" cy="376123"/>
          </a:xfrm>
          <a:prstGeom prst="wedgeEllipseCallout">
            <a:avLst>
              <a:gd name="adj1" fmla="val -33408"/>
              <a:gd name="adj2" fmla="val -174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372350" y="211033"/>
            <a:ext cx="1485900" cy="376123"/>
          </a:xfrm>
          <a:prstGeom prst="wedgeEllipseCallout">
            <a:avLst>
              <a:gd name="adj1" fmla="val 7811"/>
              <a:gd name="adj2" fmla="val 199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4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</a:t>
            </a:r>
            <a:r>
              <a:rPr lang="en-US" sz="1100" dirty="0" smtClean="0">
                <a:latin typeface="Anime Ace 2.0 BB" pitchFamily="50" charset="0"/>
              </a:rPr>
              <a:t>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18247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50" y="3091166"/>
            <a:ext cx="8572500" cy="557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Recognized two important categories for the study of artificial sensory experiences, passive and active sensing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5194044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11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a user will be able to pick a natural phenomenon and choose to feel it in a specific part of the body depending on what activity they want to engage. The artificial sensory experience will be turned on and off at will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337185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2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1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79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0" y="114301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0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6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0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11723</TotalTime>
  <Words>2087</Words>
  <Application>Microsoft Office PowerPoint</Application>
  <PresentationFormat>On-screen Show (4:3)</PresentationFormat>
  <Paragraphs>399</Paragraphs>
  <Slides>58</Slides>
  <Notes>37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169</cp:revision>
  <dcterms:created xsi:type="dcterms:W3CDTF">2014-03-17T17:40:58Z</dcterms:created>
  <dcterms:modified xsi:type="dcterms:W3CDTF">2014-10-19T23:03:09Z</dcterms:modified>
</cp:coreProperties>
</file>